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478080" y="360"/>
            <a:ext cx="22788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" name="Group 2"/>
          <p:cNvGrpSpPr/>
          <p:nvPr/>
        </p:nvGrpSpPr>
        <p:grpSpPr>
          <a:xfrm>
            <a:off x="752040" y="743760"/>
            <a:ext cx="10674000" cy="5349600"/>
            <a:chOff x="752040" y="743760"/>
            <a:chExt cx="10674000" cy="5349600"/>
          </a:xfrm>
        </p:grpSpPr>
        <p:sp>
          <p:nvSpPr>
            <p:cNvPr id="2" name="CustomShape 3"/>
            <p:cNvSpPr/>
            <p:nvPr/>
          </p:nvSpPr>
          <p:spPr>
            <a:xfrm>
              <a:off x="8151840" y="1685520"/>
              <a:ext cx="3274200" cy="4407840"/>
            </a:xfrm>
            <a:custGeom>
              <a:avLst/>
              <a:gdLst/>
              <a:ah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 flipH="1" flipV="1">
              <a:off x="751320" y="743760"/>
              <a:ext cx="3274920" cy="4407840"/>
            </a:xfrm>
            <a:custGeom>
              <a:avLst/>
              <a:gdLst/>
              <a:ah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1371600" y="855720"/>
            <a:ext cx="96004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 hidden="1"/>
          <p:cNvSpPr/>
          <p:nvPr/>
        </p:nvSpPr>
        <p:spPr>
          <a:xfrm>
            <a:off x="478080" y="360"/>
            <a:ext cx="22788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3" name="Group 2"/>
          <p:cNvGrpSpPr/>
          <p:nvPr/>
        </p:nvGrpSpPr>
        <p:grpSpPr>
          <a:xfrm>
            <a:off x="752040" y="743760"/>
            <a:ext cx="10674000" cy="5349600"/>
            <a:chOff x="752040" y="743760"/>
            <a:chExt cx="10674000" cy="5349600"/>
          </a:xfrm>
        </p:grpSpPr>
        <p:sp>
          <p:nvSpPr>
            <p:cNvPr id="44" name="CustomShape 3"/>
            <p:cNvSpPr/>
            <p:nvPr/>
          </p:nvSpPr>
          <p:spPr>
            <a:xfrm>
              <a:off x="8151840" y="1685520"/>
              <a:ext cx="3274200" cy="4407840"/>
            </a:xfrm>
            <a:custGeom>
              <a:avLst/>
              <a:gdLst/>
              <a:ah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"/>
            <p:cNvSpPr/>
            <p:nvPr/>
          </p:nvSpPr>
          <p:spPr>
            <a:xfrm flipH="1" flipV="1">
              <a:off x="751320" y="743760"/>
              <a:ext cx="3274920" cy="4407840"/>
            </a:xfrm>
            <a:custGeom>
              <a:avLst/>
              <a:gdLst/>
              <a:ah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6" name="PlaceHolder 5"/>
          <p:cNvSpPr>
            <a:spLocks noGrp="1"/>
          </p:cNvSpPr>
          <p:nvPr>
            <p:ph type="title"/>
          </p:nvPr>
        </p:nvSpPr>
        <p:spPr>
          <a:xfrm>
            <a:off x="1371600" y="855720"/>
            <a:ext cx="96004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480" cy="3580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78080" y="360"/>
            <a:ext cx="22788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915200" y="1788480"/>
            <a:ext cx="8861040" cy="209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9000"/>
              </a:lnSpc>
            </a:pPr>
            <a:r>
              <a:rPr b="0" lang="en-US" sz="3600" spc="-1" strike="noStrike" cap="all">
                <a:solidFill>
                  <a:srgbClr val="191b0e"/>
                </a:solidFill>
                <a:latin typeface="Arial"/>
              </a:rPr>
              <a:t>SUBWAY INFRASTRUCTURE vs. HOUSING CONSTRUCTION in Brooklyn</a:t>
            </a:r>
            <a:br/>
            <a:br/>
            <a:r>
              <a:rPr b="0" lang="en-US" sz="2000" spc="-1" strike="noStrike" cap="all">
                <a:solidFill>
                  <a:srgbClr val="d7a124"/>
                </a:solidFill>
                <a:latin typeface="Arial"/>
              </a:rPr>
              <a:t>Presented to MTA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2140920" y="4399920"/>
            <a:ext cx="7908840" cy="179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12000"/>
              </a:lnSpc>
            </a:pPr>
            <a:r>
              <a:rPr b="1" lang="en-US" sz="2300" spc="-1" strike="noStrike">
                <a:solidFill>
                  <a:srgbClr val="191b0e"/>
                </a:solidFill>
                <a:latin typeface="Arial"/>
              </a:rPr>
              <a:t>Group 7</a:t>
            </a:r>
            <a:endParaRPr b="0" lang="en-US" sz="23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Matt Buck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Pavel Dekhman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Matthew Mollerus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Allen Qu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Dan Roth</a:t>
            </a:r>
            <a:endParaRPr b="0" lang="en-US" sz="1500" spc="-1" strike="noStrike">
              <a:latin typeface="Arial"/>
            </a:endParaRPr>
          </a:p>
          <a:p>
            <a:pPr algn="ctr">
              <a:lnSpc>
                <a:spcPct val="112000"/>
              </a:lnSpc>
            </a:pP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4102560" y="797760"/>
            <a:ext cx="3638520" cy="27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Franklin Gothic Book"/>
              </a:rPr>
              <a:t>Locating MTA Subway Stations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2135880" y="1145880"/>
            <a:ext cx="7920000" cy="4566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060440" y="792000"/>
            <a:ext cx="2539080" cy="27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Franklin Gothic Book"/>
              </a:rPr>
              <a:t>Processing Dataframe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1460880" y="2144520"/>
            <a:ext cx="9269640" cy="2568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1371600" y="768960"/>
            <a:ext cx="5049720" cy="61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Generating Heatmaps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1620360" y="1635840"/>
            <a:ext cx="8950680" cy="4521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1240200" y="1209600"/>
            <a:ext cx="9711360" cy="4438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1608480" y="852120"/>
            <a:ext cx="8974440" cy="5153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1371600" y="685800"/>
            <a:ext cx="9600480" cy="14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Visualizations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34" name="Picture 33" descr=""/>
          <p:cNvPicPr/>
          <p:nvPr/>
        </p:nvPicPr>
        <p:blipFill>
          <a:blip r:embed="rId1"/>
          <a:stretch/>
        </p:blipFill>
        <p:spPr>
          <a:xfrm>
            <a:off x="1084680" y="1771560"/>
            <a:ext cx="5302800" cy="3313800"/>
          </a:xfrm>
          <a:prstGeom prst="rect">
            <a:avLst/>
          </a:prstGeom>
          <a:ln>
            <a:noFill/>
          </a:ln>
        </p:spPr>
      </p:pic>
      <p:pic>
        <p:nvPicPr>
          <p:cNvPr id="135" name="Picture 40" descr=""/>
          <p:cNvPicPr/>
          <p:nvPr/>
        </p:nvPicPr>
        <p:blipFill>
          <a:blip r:embed="rId2"/>
          <a:stretch/>
        </p:blipFill>
        <p:spPr>
          <a:xfrm>
            <a:off x="6575040" y="1771560"/>
            <a:ext cx="5302800" cy="3313800"/>
          </a:xfrm>
          <a:prstGeom prst="rect">
            <a:avLst/>
          </a:prstGeom>
          <a:ln>
            <a:noFill/>
          </a:ln>
        </p:spPr>
      </p:pic>
      <p:sp>
        <p:nvSpPr>
          <p:cNvPr id="136" name="CustomShape 2"/>
          <p:cNvSpPr/>
          <p:nvPr/>
        </p:nvSpPr>
        <p:spPr>
          <a:xfrm>
            <a:off x="1181160" y="5919480"/>
            <a:ext cx="162720" cy="18432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3"/>
          <p:cNvSpPr/>
          <p:nvPr/>
        </p:nvSpPr>
        <p:spPr>
          <a:xfrm>
            <a:off x="1572840" y="5857920"/>
            <a:ext cx="179532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Low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1181160" y="6235200"/>
            <a:ext cx="162720" cy="184320"/>
          </a:xfrm>
          <a:prstGeom prst="rect">
            <a:avLst/>
          </a:prstGeom>
          <a:solidFill>
            <a:srgbClr val="ff5d2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5"/>
          <p:cNvSpPr/>
          <p:nvPr/>
        </p:nvSpPr>
        <p:spPr>
          <a:xfrm>
            <a:off x="1572840" y="6173640"/>
            <a:ext cx="179532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High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CustomShape 6"/>
          <p:cNvSpPr/>
          <p:nvPr/>
        </p:nvSpPr>
        <p:spPr>
          <a:xfrm>
            <a:off x="6675120" y="5908320"/>
            <a:ext cx="162720" cy="184320"/>
          </a:xfrm>
          <a:prstGeom prst="rect">
            <a:avLst/>
          </a:prstGeom>
          <a:solidFill>
            <a:srgbClr val="62d0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7"/>
          <p:cNvSpPr/>
          <p:nvPr/>
        </p:nvSpPr>
        <p:spPr>
          <a:xfrm>
            <a:off x="7067160" y="5847120"/>
            <a:ext cx="179532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Low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2" name="CustomShape 8"/>
          <p:cNvSpPr/>
          <p:nvPr/>
        </p:nvSpPr>
        <p:spPr>
          <a:xfrm>
            <a:off x="6675120" y="6224040"/>
            <a:ext cx="162720" cy="1843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9"/>
          <p:cNvSpPr/>
          <p:nvPr/>
        </p:nvSpPr>
        <p:spPr>
          <a:xfrm>
            <a:off x="7067160" y="6162480"/>
            <a:ext cx="179532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High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4" name="CustomShape 10"/>
          <p:cNvSpPr/>
          <p:nvPr/>
        </p:nvSpPr>
        <p:spPr>
          <a:xfrm>
            <a:off x="1084680" y="5344200"/>
            <a:ext cx="308844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Daily Entry Density by MTA Station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5" name="CustomShape 11"/>
          <p:cNvSpPr/>
          <p:nvPr/>
        </p:nvSpPr>
        <p:spPr>
          <a:xfrm>
            <a:off x="6575040" y="5344200"/>
            <a:ext cx="308844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Franklin Gothic Book"/>
                <a:ea typeface="DejaVu Sans"/>
              </a:rPr>
              <a:t>New Construction Units Density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371600" y="685800"/>
            <a:ext cx="9600480" cy="14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47" name="Picture 6" descr=""/>
          <p:cNvPicPr/>
          <p:nvPr/>
        </p:nvPicPr>
        <p:blipFill>
          <a:blip r:embed="rId1"/>
          <a:stretch/>
        </p:blipFill>
        <p:spPr>
          <a:xfrm>
            <a:off x="1492200" y="1660320"/>
            <a:ext cx="5658840" cy="3536280"/>
          </a:xfrm>
          <a:prstGeom prst="rect">
            <a:avLst/>
          </a:prstGeom>
          <a:ln>
            <a:noFill/>
          </a:ln>
        </p:spPr>
      </p:pic>
      <p:grpSp>
        <p:nvGrpSpPr>
          <p:cNvPr id="148" name="Group 2"/>
          <p:cNvGrpSpPr/>
          <p:nvPr/>
        </p:nvGrpSpPr>
        <p:grpSpPr>
          <a:xfrm>
            <a:off x="8413560" y="1660320"/>
            <a:ext cx="3088440" cy="1132560"/>
            <a:chOff x="8413560" y="1660320"/>
            <a:chExt cx="3088440" cy="1132560"/>
          </a:xfrm>
        </p:grpSpPr>
        <p:sp>
          <p:nvSpPr>
            <p:cNvPr id="149" name="CustomShape 3"/>
            <p:cNvSpPr/>
            <p:nvPr/>
          </p:nvSpPr>
          <p:spPr>
            <a:xfrm>
              <a:off x="8510400" y="2235600"/>
              <a:ext cx="162720" cy="1843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4"/>
            <p:cNvSpPr/>
            <p:nvPr/>
          </p:nvSpPr>
          <p:spPr>
            <a:xfrm>
              <a:off x="8902080" y="2174040"/>
              <a:ext cx="1795320" cy="30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Low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51" name="CustomShape 5"/>
            <p:cNvSpPr/>
            <p:nvPr/>
          </p:nvSpPr>
          <p:spPr>
            <a:xfrm>
              <a:off x="8510400" y="2551320"/>
              <a:ext cx="162720" cy="184320"/>
            </a:xfrm>
            <a:prstGeom prst="rect">
              <a:avLst/>
            </a:prstGeom>
            <a:solidFill>
              <a:srgbClr val="ff5d2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6"/>
            <p:cNvSpPr/>
            <p:nvPr/>
          </p:nvSpPr>
          <p:spPr>
            <a:xfrm>
              <a:off x="8902080" y="2489760"/>
              <a:ext cx="1795320" cy="30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High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53" name="CustomShape 7"/>
            <p:cNvSpPr/>
            <p:nvPr/>
          </p:nvSpPr>
          <p:spPr>
            <a:xfrm>
              <a:off x="8413560" y="1660320"/>
              <a:ext cx="308844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1400" spc="-1" strike="noStrike">
                  <a:solidFill>
                    <a:srgbClr val="000000"/>
                  </a:solidFill>
                  <a:latin typeface="Franklin Gothic Book"/>
                  <a:ea typeface="DejaVu Sans"/>
                </a:rPr>
                <a:t>Daily Entry Density by MTA Station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154" name="Group 8"/>
          <p:cNvGrpSpPr/>
          <p:nvPr/>
        </p:nvGrpSpPr>
        <p:grpSpPr>
          <a:xfrm>
            <a:off x="8413560" y="3250080"/>
            <a:ext cx="3088440" cy="1121400"/>
            <a:chOff x="8413560" y="3250080"/>
            <a:chExt cx="3088440" cy="1121400"/>
          </a:xfrm>
        </p:grpSpPr>
        <p:sp>
          <p:nvSpPr>
            <p:cNvPr id="155" name="CustomShape 9"/>
            <p:cNvSpPr/>
            <p:nvPr/>
          </p:nvSpPr>
          <p:spPr>
            <a:xfrm>
              <a:off x="8513640" y="3813840"/>
              <a:ext cx="162720" cy="184320"/>
            </a:xfrm>
            <a:prstGeom prst="rect">
              <a:avLst/>
            </a:prstGeom>
            <a:solidFill>
              <a:srgbClr val="62d0b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10"/>
            <p:cNvSpPr/>
            <p:nvPr/>
          </p:nvSpPr>
          <p:spPr>
            <a:xfrm>
              <a:off x="8905680" y="3752640"/>
              <a:ext cx="1795320" cy="30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Low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57" name="CustomShape 11"/>
            <p:cNvSpPr/>
            <p:nvPr/>
          </p:nvSpPr>
          <p:spPr>
            <a:xfrm>
              <a:off x="8513640" y="4129560"/>
              <a:ext cx="162720" cy="18432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12"/>
            <p:cNvSpPr/>
            <p:nvPr/>
          </p:nvSpPr>
          <p:spPr>
            <a:xfrm>
              <a:off x="8905680" y="4068360"/>
              <a:ext cx="1795320" cy="30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High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59" name="CustomShape 13"/>
            <p:cNvSpPr/>
            <p:nvPr/>
          </p:nvSpPr>
          <p:spPr>
            <a:xfrm>
              <a:off x="8413560" y="3250080"/>
              <a:ext cx="308844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1400" spc="-1" strike="noStrike">
                  <a:solidFill>
                    <a:srgbClr val="000000"/>
                  </a:solidFill>
                  <a:latin typeface="Franklin Gothic Book"/>
                  <a:ea typeface="DejaVu Sans"/>
                </a:rPr>
                <a:t>New Construction Units Density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160" name="Group 14"/>
          <p:cNvGrpSpPr/>
          <p:nvPr/>
        </p:nvGrpSpPr>
        <p:grpSpPr>
          <a:xfrm>
            <a:off x="8487720" y="4730040"/>
            <a:ext cx="3288960" cy="934200"/>
            <a:chOff x="8487720" y="4730040"/>
            <a:chExt cx="3288960" cy="934200"/>
          </a:xfrm>
        </p:grpSpPr>
        <p:grpSp>
          <p:nvGrpSpPr>
            <p:cNvPr id="161" name="Group 15"/>
            <p:cNvGrpSpPr/>
            <p:nvPr/>
          </p:nvGrpSpPr>
          <p:grpSpPr>
            <a:xfrm>
              <a:off x="8487720" y="5414760"/>
              <a:ext cx="249480" cy="249480"/>
              <a:chOff x="8487720" y="5414760"/>
              <a:chExt cx="249480" cy="249480"/>
            </a:xfrm>
          </p:grpSpPr>
          <p:sp>
            <p:nvSpPr>
              <p:cNvPr id="162" name="CustomShape 16"/>
              <p:cNvSpPr/>
              <p:nvPr/>
            </p:nvSpPr>
            <p:spPr>
              <a:xfrm>
                <a:off x="8487720" y="5414760"/>
                <a:ext cx="249480" cy="24948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63" name="CustomShape 17"/>
              <p:cNvSpPr/>
              <p:nvPr/>
            </p:nvSpPr>
            <p:spPr>
              <a:xfrm>
                <a:off x="8552880" y="5479920"/>
                <a:ext cx="119160" cy="11916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64" name="CustomShape 18"/>
            <p:cNvSpPr/>
            <p:nvPr/>
          </p:nvSpPr>
          <p:spPr>
            <a:xfrm>
              <a:off x="8922960" y="4730040"/>
              <a:ext cx="2853720" cy="516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Stations with High MTA Entries and Construction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65" name="CustomShape 19"/>
            <p:cNvSpPr/>
            <p:nvPr/>
          </p:nvSpPr>
          <p:spPr>
            <a:xfrm>
              <a:off x="8922960" y="5357160"/>
              <a:ext cx="2853720" cy="30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Focus Stations</a:t>
              </a:r>
              <a:endParaRPr b="0" lang="en-US" sz="1400" spc="-1" strike="noStrike">
                <a:latin typeface="Arial"/>
              </a:endParaRPr>
            </a:p>
          </p:txBody>
        </p:sp>
        <p:pic>
          <p:nvPicPr>
            <p:cNvPr id="166" name="Picture 35" descr=""/>
            <p:cNvPicPr/>
            <p:nvPr/>
          </p:nvPicPr>
          <p:blipFill>
            <a:blip r:embed="rId2"/>
            <a:stretch/>
          </p:blipFill>
          <p:spPr>
            <a:xfrm flipH="1">
              <a:off x="8511120" y="4804200"/>
              <a:ext cx="208440" cy="289440"/>
            </a:xfrm>
            <a:prstGeom prst="rect">
              <a:avLst/>
            </a:prstGeom>
            <a:ln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1371600" y="685800"/>
            <a:ext cx="9600480" cy="14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Future Work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1371600" y="2286000"/>
            <a:ext cx="9600480" cy="358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84120" indent="-38340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2000" spc="-1" strike="noStrike">
                <a:solidFill>
                  <a:srgbClr val="191b0e"/>
                </a:solidFill>
                <a:latin typeface="Arial"/>
              </a:rPr>
              <a:t>Better way to differentiate duplicate station names</a:t>
            </a:r>
            <a:endParaRPr b="0" lang="en-US" sz="2000" spc="-1" strike="noStrike">
              <a:latin typeface="Arial"/>
            </a:endParaRPr>
          </a:p>
          <a:p>
            <a:pPr marL="384120" indent="-38340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2000" spc="-1" strike="noStrike">
                <a:solidFill>
                  <a:srgbClr val="191b0e"/>
                </a:solidFill>
                <a:latin typeface="Arial"/>
              </a:rPr>
              <a:t>Borough delineation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{1853F782-EBDE-7E4A-8EBD-26B92247047F}tf10001072</Template>
  <TotalTime>1236</TotalTime>
  <Application>LibreOffice/6.2.7.1$Linux_X86_64 LibreOffice_project/20$Build-1</Application>
  <Words>197</Words>
  <Paragraphs>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2019-09-26T17:45:43Z</dcterms:created>
  <dc:creator>Pavel Dekhman</dc:creator>
  <dc:description/>
  <dc:language>en-US</dc:language>
  <cp:lastModifiedBy/>
  <dcterms:modified xsi:type="dcterms:W3CDTF">2019-10-02T09:47:54Z</dcterms:modified>
  <cp:revision>44</cp:revision>
  <dc:subject/>
  <dc:title>Subway Ridership vs. Housing Supply analysis in Brooklyn Presented to MTA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